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3" r:id="rId4"/>
    <p:sldId id="296" r:id="rId5"/>
    <p:sldId id="347" r:id="rId6"/>
    <p:sldId id="291" r:id="rId7"/>
    <p:sldId id="301" r:id="rId8"/>
    <p:sldId id="348" r:id="rId9"/>
    <p:sldId id="290" r:id="rId10"/>
    <p:sldId id="330" r:id="rId11"/>
    <p:sldId id="349" r:id="rId12"/>
    <p:sldId id="353" r:id="rId13"/>
    <p:sldId id="354" r:id="rId14"/>
    <p:sldId id="350" r:id="rId15"/>
    <p:sldId id="355" r:id="rId16"/>
    <p:sldId id="356" r:id="rId17"/>
    <p:sldId id="280" r:id="rId18"/>
    <p:sldId id="351" r:id="rId19"/>
    <p:sldId id="298" r:id="rId20"/>
    <p:sldId id="326" r:id="rId21"/>
    <p:sldId id="331" r:id="rId22"/>
    <p:sldId id="332" r:id="rId23"/>
    <p:sldId id="357" r:id="rId24"/>
    <p:sldId id="334" r:id="rId25"/>
    <p:sldId id="335" r:id="rId26"/>
    <p:sldId id="327" r:id="rId27"/>
    <p:sldId id="328" r:id="rId28"/>
    <p:sldId id="336" r:id="rId29"/>
    <p:sldId id="337" r:id="rId30"/>
    <p:sldId id="338" r:id="rId31"/>
    <p:sldId id="339" r:id="rId32"/>
    <p:sldId id="340" r:id="rId33"/>
    <p:sldId id="342" r:id="rId34"/>
    <p:sldId id="343" r:id="rId35"/>
    <p:sldId id="344" r:id="rId36"/>
    <p:sldId id="345" r:id="rId37"/>
    <p:sldId id="346" r:id="rId38"/>
    <p:sldId id="352" r:id="rId39"/>
    <p:sldId id="313" r:id="rId40"/>
    <p:sldId id="32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BCE1"/>
    <a:srgbClr val="FFB9B9"/>
    <a:srgbClr val="AC0000"/>
    <a:srgbClr val="FF65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40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90512-EA49-4A29-AE34-250418111AB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F89CAA7-7AE1-45C0-A9C2-20E52C9C1E9B}">
      <dgm:prSet phldrT="[Текст]" custT="1"/>
      <dgm:spPr>
        <a:ln w="38100"/>
      </dgm:spPr>
      <dgm:t>
        <a:bodyPr/>
        <a:lstStyle/>
        <a:p>
          <a:r>
            <a:rPr lang="ru-RU" sz="2200" b="1" dirty="0" smtClean="0">
              <a:solidFill>
                <a:srgbClr val="002060"/>
              </a:solidFill>
            </a:rPr>
            <a:t>Протокол отчетно-выборного собрания, конференции в месячный срок направляется вышестоящему профоргану</a:t>
          </a:r>
          <a:endParaRPr lang="ru-RU" sz="2200" b="1" dirty="0">
            <a:solidFill>
              <a:srgbClr val="002060"/>
            </a:solidFill>
          </a:endParaRPr>
        </a:p>
      </dgm:t>
    </dgm:pt>
    <dgm:pt modelId="{E627F30B-E328-4423-9AF6-AA8AD91D3C7A}" type="parTrans" cxnId="{CF778C9D-EC91-4658-98D4-2C286AA0CC87}">
      <dgm:prSet/>
      <dgm:spPr/>
      <dgm:t>
        <a:bodyPr/>
        <a:lstStyle/>
        <a:p>
          <a:endParaRPr lang="ru-RU"/>
        </a:p>
      </dgm:t>
    </dgm:pt>
    <dgm:pt modelId="{00E455C9-3D2F-42D1-97D7-C89B64E77B8D}" type="sibTrans" cxnId="{CF778C9D-EC91-4658-98D4-2C286AA0CC87}">
      <dgm:prSet/>
      <dgm:spPr/>
      <dgm:t>
        <a:bodyPr/>
        <a:lstStyle/>
        <a:p>
          <a:endParaRPr lang="ru-RU"/>
        </a:p>
      </dgm:t>
    </dgm:pt>
    <dgm:pt modelId="{9B425D70-4C4E-461C-9AE1-8D54463A82A1}">
      <dgm:prSet phldrT="[Текст]" custT="1"/>
      <dgm:spPr>
        <a:ln w="38100"/>
      </dgm:spPr>
      <dgm:t>
        <a:bodyPr/>
        <a:lstStyle/>
        <a:p>
          <a:r>
            <a:rPr lang="ru-RU" sz="2200" b="1" dirty="0" smtClean="0">
              <a:solidFill>
                <a:srgbClr val="002060"/>
              </a:solidFill>
            </a:rPr>
            <a:t>По результатам отчетов и выборов заполняются соответствующие формы отчетности </a:t>
          </a:r>
          <a:endParaRPr lang="ru-RU" sz="2200" b="1" dirty="0">
            <a:solidFill>
              <a:srgbClr val="002060"/>
            </a:solidFill>
          </a:endParaRPr>
        </a:p>
      </dgm:t>
    </dgm:pt>
    <dgm:pt modelId="{21D8F0CF-7842-4736-A435-F05840F50DE7}" type="parTrans" cxnId="{17B1F27B-EC7F-44E6-8D05-5256D2DBEAA6}">
      <dgm:prSet/>
      <dgm:spPr/>
      <dgm:t>
        <a:bodyPr/>
        <a:lstStyle/>
        <a:p>
          <a:endParaRPr lang="ru-RU"/>
        </a:p>
      </dgm:t>
    </dgm:pt>
    <dgm:pt modelId="{9314D16D-7D0D-4DD5-8B0C-90043D1AEA79}" type="sibTrans" cxnId="{17B1F27B-EC7F-44E6-8D05-5256D2DBEAA6}">
      <dgm:prSet/>
      <dgm:spPr/>
      <dgm:t>
        <a:bodyPr/>
        <a:lstStyle/>
        <a:p>
          <a:endParaRPr lang="ru-RU"/>
        </a:p>
      </dgm:t>
    </dgm:pt>
    <dgm:pt modelId="{4E44CDC4-3E60-4C62-8C27-86F531DE9B74}">
      <dgm:prSet phldrT="[Текст]" custT="1"/>
      <dgm:spPr>
        <a:ln w="38100"/>
      </dgm:spPr>
      <dgm:t>
        <a:bodyPr/>
        <a:lstStyle/>
        <a:p>
          <a:r>
            <a:rPr lang="ru-RU" sz="2200" b="1" dirty="0" smtClean="0">
              <a:solidFill>
                <a:srgbClr val="002060"/>
              </a:solidFill>
            </a:rPr>
            <a:t>Документы по итогам проведения отчетов и выборов хранятся профорганом до проведения очередных отчетов и выборов</a:t>
          </a:r>
          <a:endParaRPr lang="ru-RU" sz="2200" b="1" dirty="0">
            <a:solidFill>
              <a:srgbClr val="002060"/>
            </a:solidFill>
          </a:endParaRPr>
        </a:p>
      </dgm:t>
    </dgm:pt>
    <dgm:pt modelId="{3E7379A1-5CE9-4EA0-B94D-F27228B2C73A}" type="parTrans" cxnId="{A1CF95FB-773C-4D76-85D2-8E47187AFB0A}">
      <dgm:prSet/>
      <dgm:spPr/>
      <dgm:t>
        <a:bodyPr/>
        <a:lstStyle/>
        <a:p>
          <a:endParaRPr lang="ru-RU"/>
        </a:p>
      </dgm:t>
    </dgm:pt>
    <dgm:pt modelId="{C06E7D57-D1B8-4F53-9CE1-D72ABC3C9F1C}" type="sibTrans" cxnId="{A1CF95FB-773C-4D76-85D2-8E47187AFB0A}">
      <dgm:prSet/>
      <dgm:spPr/>
      <dgm:t>
        <a:bodyPr/>
        <a:lstStyle/>
        <a:p>
          <a:endParaRPr lang="ru-RU"/>
        </a:p>
      </dgm:t>
    </dgm:pt>
    <dgm:pt modelId="{85E8B5D7-48E4-472B-B575-077A5079637F}" type="pres">
      <dgm:prSet presAssocID="{9BC90512-EA49-4A29-AE34-250418111AB7}" presName="compositeShape" presStyleCnt="0">
        <dgm:presLayoutVars>
          <dgm:dir/>
          <dgm:resizeHandles/>
        </dgm:presLayoutVars>
      </dgm:prSet>
      <dgm:spPr/>
    </dgm:pt>
    <dgm:pt modelId="{AB260DE4-F394-4FFE-BCD0-5DF3926A0A57}" type="pres">
      <dgm:prSet presAssocID="{9BC90512-EA49-4A29-AE34-250418111AB7}" presName="pyramid" presStyleLbl="node1" presStyleIdx="0" presStyleCnt="1" custScaleX="145997" custLinFactNeighborX="-30479" custLinFactNeighborY="-418"/>
      <dgm:spPr>
        <a:ln w="38100"/>
      </dgm:spPr>
    </dgm:pt>
    <dgm:pt modelId="{0D6F73A0-07DF-42F7-B0F0-F51F393B0BAA}" type="pres">
      <dgm:prSet presAssocID="{9BC90512-EA49-4A29-AE34-250418111AB7}" presName="theList" presStyleCnt="0"/>
      <dgm:spPr/>
    </dgm:pt>
    <dgm:pt modelId="{7682B3B2-3904-445A-9BAA-7A3B14DF1546}" type="pres">
      <dgm:prSet presAssocID="{BF89CAA7-7AE1-45C0-A9C2-20E52C9C1E9B}" presName="aNode" presStyleLbl="fgAcc1" presStyleIdx="0" presStyleCnt="3" custScaleX="194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9BCEF-661E-4972-ABA7-3EB3965ABE24}" type="pres">
      <dgm:prSet presAssocID="{BF89CAA7-7AE1-45C0-A9C2-20E52C9C1E9B}" presName="aSpace" presStyleCnt="0"/>
      <dgm:spPr/>
    </dgm:pt>
    <dgm:pt modelId="{1184A92D-6CB5-4F48-8175-059F61D8770B}" type="pres">
      <dgm:prSet presAssocID="{9B425D70-4C4E-461C-9AE1-8D54463A82A1}" presName="aNode" presStyleLbl="fgAcc1" presStyleIdx="1" presStyleCnt="3" custScaleX="193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E4434-FD99-485B-BC76-12D421E2F85B}" type="pres">
      <dgm:prSet presAssocID="{9B425D70-4C4E-461C-9AE1-8D54463A82A1}" presName="aSpace" presStyleCnt="0"/>
      <dgm:spPr/>
    </dgm:pt>
    <dgm:pt modelId="{7B12EDC0-964E-4A7C-9592-5B569442CB8E}" type="pres">
      <dgm:prSet presAssocID="{4E44CDC4-3E60-4C62-8C27-86F531DE9B74}" presName="aNode" presStyleLbl="fgAcc1" presStyleIdx="2" presStyleCnt="3" custScaleX="19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81DA2-06D4-4521-937E-10F279FFA22A}" type="pres">
      <dgm:prSet presAssocID="{4E44CDC4-3E60-4C62-8C27-86F531DE9B74}" presName="aSpace" presStyleCnt="0"/>
      <dgm:spPr/>
    </dgm:pt>
  </dgm:ptLst>
  <dgm:cxnLst>
    <dgm:cxn modelId="{17B1F27B-EC7F-44E6-8D05-5256D2DBEAA6}" srcId="{9BC90512-EA49-4A29-AE34-250418111AB7}" destId="{9B425D70-4C4E-461C-9AE1-8D54463A82A1}" srcOrd="1" destOrd="0" parTransId="{21D8F0CF-7842-4736-A435-F05840F50DE7}" sibTransId="{9314D16D-7D0D-4DD5-8B0C-90043D1AEA79}"/>
    <dgm:cxn modelId="{A1CF95FB-773C-4D76-85D2-8E47187AFB0A}" srcId="{9BC90512-EA49-4A29-AE34-250418111AB7}" destId="{4E44CDC4-3E60-4C62-8C27-86F531DE9B74}" srcOrd="2" destOrd="0" parTransId="{3E7379A1-5CE9-4EA0-B94D-F27228B2C73A}" sibTransId="{C06E7D57-D1B8-4F53-9CE1-D72ABC3C9F1C}"/>
    <dgm:cxn modelId="{998F9074-85A4-4BAD-8ED0-564EB3B65C57}" type="presOf" srcId="{4E44CDC4-3E60-4C62-8C27-86F531DE9B74}" destId="{7B12EDC0-964E-4A7C-9592-5B569442CB8E}" srcOrd="0" destOrd="0" presId="urn:microsoft.com/office/officeart/2005/8/layout/pyramid2"/>
    <dgm:cxn modelId="{530BB392-B1AB-42C6-90DC-EB4125EB49A8}" type="presOf" srcId="{9BC90512-EA49-4A29-AE34-250418111AB7}" destId="{85E8B5D7-48E4-472B-B575-077A5079637F}" srcOrd="0" destOrd="0" presId="urn:microsoft.com/office/officeart/2005/8/layout/pyramid2"/>
    <dgm:cxn modelId="{CF778C9D-EC91-4658-98D4-2C286AA0CC87}" srcId="{9BC90512-EA49-4A29-AE34-250418111AB7}" destId="{BF89CAA7-7AE1-45C0-A9C2-20E52C9C1E9B}" srcOrd="0" destOrd="0" parTransId="{E627F30B-E328-4423-9AF6-AA8AD91D3C7A}" sibTransId="{00E455C9-3D2F-42D1-97D7-C89B64E77B8D}"/>
    <dgm:cxn modelId="{BB987E36-9964-4102-844D-E600FD1A0D87}" type="presOf" srcId="{9B425D70-4C4E-461C-9AE1-8D54463A82A1}" destId="{1184A92D-6CB5-4F48-8175-059F61D8770B}" srcOrd="0" destOrd="0" presId="urn:microsoft.com/office/officeart/2005/8/layout/pyramid2"/>
    <dgm:cxn modelId="{751DF8B6-536A-4A16-8499-4E002A725F1C}" type="presOf" srcId="{BF89CAA7-7AE1-45C0-A9C2-20E52C9C1E9B}" destId="{7682B3B2-3904-445A-9BAA-7A3B14DF1546}" srcOrd="0" destOrd="0" presId="urn:microsoft.com/office/officeart/2005/8/layout/pyramid2"/>
    <dgm:cxn modelId="{1C2A2D03-DE49-4259-B6CF-9D69DBF4A8D9}" type="presParOf" srcId="{85E8B5D7-48E4-472B-B575-077A5079637F}" destId="{AB260DE4-F394-4FFE-BCD0-5DF3926A0A57}" srcOrd="0" destOrd="0" presId="urn:microsoft.com/office/officeart/2005/8/layout/pyramid2"/>
    <dgm:cxn modelId="{069BD628-7D16-4BB1-BAE1-E384CFA32DE4}" type="presParOf" srcId="{85E8B5D7-48E4-472B-B575-077A5079637F}" destId="{0D6F73A0-07DF-42F7-B0F0-F51F393B0BAA}" srcOrd="1" destOrd="0" presId="urn:microsoft.com/office/officeart/2005/8/layout/pyramid2"/>
    <dgm:cxn modelId="{D521EC28-8787-4C8E-A596-84D9DFAE2484}" type="presParOf" srcId="{0D6F73A0-07DF-42F7-B0F0-F51F393B0BAA}" destId="{7682B3B2-3904-445A-9BAA-7A3B14DF1546}" srcOrd="0" destOrd="0" presId="urn:microsoft.com/office/officeart/2005/8/layout/pyramid2"/>
    <dgm:cxn modelId="{C2DD047B-6DF4-4BF0-9951-4B0666E54B67}" type="presParOf" srcId="{0D6F73A0-07DF-42F7-B0F0-F51F393B0BAA}" destId="{2749BCEF-661E-4972-ABA7-3EB3965ABE24}" srcOrd="1" destOrd="0" presId="urn:microsoft.com/office/officeart/2005/8/layout/pyramid2"/>
    <dgm:cxn modelId="{BB2C57DD-D068-4C44-9301-6059BAD5917B}" type="presParOf" srcId="{0D6F73A0-07DF-42F7-B0F0-F51F393B0BAA}" destId="{1184A92D-6CB5-4F48-8175-059F61D8770B}" srcOrd="2" destOrd="0" presId="urn:microsoft.com/office/officeart/2005/8/layout/pyramid2"/>
    <dgm:cxn modelId="{FB6CA3DC-529F-4B15-82C4-2FC4A1870D29}" type="presParOf" srcId="{0D6F73A0-07DF-42F7-B0F0-F51F393B0BAA}" destId="{434E4434-FD99-485B-BC76-12D421E2F85B}" srcOrd="3" destOrd="0" presId="urn:microsoft.com/office/officeart/2005/8/layout/pyramid2"/>
    <dgm:cxn modelId="{08124DCD-2E53-4DDE-9A7C-CDFD1F9FFB4F}" type="presParOf" srcId="{0D6F73A0-07DF-42F7-B0F0-F51F393B0BAA}" destId="{7B12EDC0-964E-4A7C-9592-5B569442CB8E}" srcOrd="4" destOrd="0" presId="urn:microsoft.com/office/officeart/2005/8/layout/pyramid2"/>
    <dgm:cxn modelId="{32BD7D5D-7EDA-469E-A1D5-237B1DDD6BD1}" type="presParOf" srcId="{0D6F73A0-07DF-42F7-B0F0-F51F393B0BAA}" destId="{7D981DA2-06D4-4521-937E-10F279FFA22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EBE2-0163-4929-8E82-54C8536EFFA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DD3-D492-4A1F-ABB1-1D3C4B0CC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6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EBE2-0163-4929-8E82-54C8536EFFA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DD3-D492-4A1F-ABB1-1D3C4B0CC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15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EBE2-0163-4929-8E82-54C8536EFFA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DD3-D492-4A1F-ABB1-1D3C4B0CC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43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2248994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0F50-D2F0-4188-95DE-11FF5018AC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3D02-8891-487F-B074-2E29BF9A90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42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EBE2-0163-4929-8E82-54C8536EFFA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DD3-D492-4A1F-ABB1-1D3C4B0CC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13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EBE2-0163-4929-8E82-54C8536EFFA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DD3-D492-4A1F-ABB1-1D3C4B0CC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58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EBE2-0163-4929-8E82-54C8536EFFA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DD3-D492-4A1F-ABB1-1D3C4B0CC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77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EBE2-0163-4929-8E82-54C8536EFFA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DD3-D492-4A1F-ABB1-1D3C4B0CC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85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EBE2-0163-4929-8E82-54C8536EFFA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DD3-D492-4A1F-ABB1-1D3C4B0CC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60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EBE2-0163-4929-8E82-54C8536EFFA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DD3-D492-4A1F-ABB1-1D3C4B0CC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78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EBE2-0163-4929-8E82-54C8536EFFA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DD3-D492-4A1F-ABB1-1D3C4B0CC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61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EBE2-0163-4929-8E82-54C8536EFFA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DD3-D492-4A1F-ABB1-1D3C4B0CC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62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BEBE2-0163-4929-8E82-54C8536EFFA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3DD3-D492-4A1F-ABB1-1D3C4B0CC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94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061513-6004-4761-810B-9C99E001F6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41E3DC-5357-4A6D-881B-D258AF2DD8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15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470" b="-1"/>
          <a:stretch/>
        </p:blipFill>
        <p:spPr>
          <a:xfrm>
            <a:off x="0" y="4491145"/>
            <a:ext cx="9144000" cy="1803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0" t="83448" b="11006"/>
          <a:stretch/>
        </p:blipFill>
        <p:spPr>
          <a:xfrm>
            <a:off x="-396552" y="5659138"/>
            <a:ext cx="9540552" cy="1182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09" r="19370" b="21596"/>
          <a:stretch/>
        </p:blipFill>
        <p:spPr>
          <a:xfrm>
            <a:off x="-4662" y="-18003"/>
            <a:ext cx="9144000" cy="4599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71" y="4746696"/>
            <a:ext cx="5730737" cy="646232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5" y="512158"/>
            <a:ext cx="850811" cy="1132484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2" y="331397"/>
            <a:ext cx="840740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713976"/>
            <a:ext cx="823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заведующий отделом организационной работы Гродненской областной организации Профсоюза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3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30336"/>
            <a:ext cx="9181168" cy="6888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/>
          <a:srcRect l="3547" t="2833" r="5335" b="8895"/>
          <a:stretch/>
        </p:blipFill>
        <p:spPr>
          <a:xfrm rot="16200000">
            <a:off x="1713973" y="-352876"/>
            <a:ext cx="5950661" cy="76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979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-505072" y="5692"/>
            <a:ext cx="9649072" cy="68378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/>
          <a:srcRect l="1588" t="3968" r="4758" b="12043"/>
          <a:stretch/>
        </p:blipFill>
        <p:spPr>
          <a:xfrm rot="16200000">
            <a:off x="1157812" y="-355826"/>
            <a:ext cx="6323304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63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30336"/>
            <a:ext cx="9181168" cy="6888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/>
          <a:srcRect t="5000"/>
          <a:stretch/>
        </p:blipFill>
        <p:spPr>
          <a:xfrm>
            <a:off x="558136" y="1085111"/>
            <a:ext cx="8064895" cy="54726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00154" y="148878"/>
            <a:ext cx="9396535" cy="7848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3000" b="1" i="1" cap="none" spc="0" dirty="0" smtClean="0">
                <a:ln w="13462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подготовки и проведения отчетно-выборного собрания, конференции</a:t>
            </a:r>
            <a:endParaRPr lang="ru-RU" sz="3000" b="1" i="1" cap="none" spc="0" dirty="0">
              <a:ln w="13462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32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30336"/>
            <a:ext cx="9181168" cy="6888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/>
          <a:srcRect t="925"/>
          <a:stretch/>
        </p:blipFill>
        <p:spPr>
          <a:xfrm>
            <a:off x="379669" y="22650"/>
            <a:ext cx="8421829" cy="6120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/>
          <a:srcRect b="91999"/>
          <a:stretch/>
        </p:blipFill>
        <p:spPr>
          <a:xfrm>
            <a:off x="379669" y="6143330"/>
            <a:ext cx="8421829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7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2450"/>
            <a:ext cx="9144000" cy="6860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95" y="96989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65662" y="280896"/>
            <a:ext cx="8012676" cy="5896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lnSpc>
                <a:spcPts val="1900"/>
              </a:lnSpc>
            </a:pPr>
            <a:r>
              <a:rPr lang="ru-RU" sz="19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этом либо следующем заседании профсоюзного комитета:</a:t>
            </a:r>
          </a:p>
          <a:p>
            <a:pPr marL="342900" indent="-342900" algn="just">
              <a:lnSpc>
                <a:spcPts val="1900"/>
              </a:lnSpc>
              <a:buFont typeface="Wingdings" panose="05000000000000000000" pitchFamily="2" charset="2"/>
              <a:buChar char="§"/>
            </a:pPr>
            <a:r>
              <a:rPr lang="ru-RU" sz="19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принимается план мероприятий по подготовке и проведению отчетно-выборного собрания (конференции):</a:t>
            </a:r>
          </a:p>
          <a:p>
            <a:pPr indent="449263" algn="just"/>
            <a:r>
              <a:rPr lang="ru-RU" sz="19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подготовить </a:t>
            </a:r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для отчетных докладов профкома и ревизионной комиссии </a:t>
            </a:r>
            <a:r>
              <a:rPr lang="ru-RU" sz="19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последующим обсуждением отчетного доклада профсоюзного комитета на его заседании, а отчетного доклада ревизионной комиссии – на заседании ревизионной комиссии </a:t>
            </a:r>
            <a:r>
              <a:rPr lang="ru-RU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П.8 </a:t>
            </a:r>
            <a:r>
              <a:rPr lang="ru-RU" sz="1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Инструкции: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профорганов вправе знакомиться с отчетом ревизионной комиссии.</a:t>
            </a:r>
          </a:p>
          <a:p>
            <a:pPr indent="449263" algn="just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Предварительное обсуждение отчетов не лишает членов профорганов, ревизионных комиссий права выступать на собраниях, конференциях, съездах и высказывать мнение о деятельности соответствующих профорганов, ревизионной комиссии</a:t>
            </a:r>
            <a:r>
              <a:rPr lang="ru-RU" sz="1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sz="1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449263" algn="just"/>
            <a:r>
              <a:rPr lang="ru-RU" sz="19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19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подготовке отчета помним, что отчет составляется за период </a:t>
            </a:r>
            <a:r>
              <a:rPr lang="ru-RU" sz="19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проведения предыдущего отчетно-выборного собрания, конференции и до проведения текущего отчетно-выборного </a:t>
            </a:r>
            <a:r>
              <a:rPr lang="ru-RU" sz="19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собрания, конференции.</a:t>
            </a:r>
          </a:p>
          <a:p>
            <a:pPr algn="just">
              <a:lnSpc>
                <a:spcPts val="1900"/>
              </a:lnSpc>
            </a:pPr>
            <a:endParaRPr lang="be-BY" sz="1900" cap="all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94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2450"/>
            <a:ext cx="9144000" cy="6860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95" y="96989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18404" y="1601924"/>
            <a:ext cx="7426224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отчете профсоюзного комитета (председателя) необходимо раскрыть информацию о проделанной работе по всем направлениям:</a:t>
            </a:r>
          </a:p>
          <a:p>
            <a:pPr marL="342900" lvl="0" indent="-342900" algn="just" eaLnBrk="0" hangingPunct="0">
              <a:buFont typeface="Wingdings" panose="05000000000000000000" pitchFamily="2" charset="2"/>
              <a:buChar char="ü"/>
            </a:pPr>
            <a:r>
              <a:rPr lang="be-BY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</a:t>
            </a:r>
            <a:r>
              <a:rPr lang="be-BY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профсоюзного комитета по защите трудовых прав, социально-экономических интересов членов профсоюза;</a:t>
            </a:r>
          </a:p>
          <a:p>
            <a:pPr marL="342900" lvl="0" indent="-342900" algn="just" eaLnBrk="0" hangingPunct="0">
              <a:buFont typeface="Wingdings" panose="05000000000000000000" pitchFamily="2" charset="2"/>
              <a:buChar char="ü"/>
            </a:pPr>
            <a:r>
              <a:rPr lang="be-BY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</a:t>
            </a:r>
            <a:r>
              <a:rPr lang="be-BY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условий для профессионального роста членов коллектива, развитие инициативы и творчества;</a:t>
            </a:r>
          </a:p>
          <a:p>
            <a:pPr marL="342900" lvl="0" indent="-342900" algn="just" eaLnBrk="0" hangingPunct="0">
              <a:buFont typeface="Wingdings" panose="05000000000000000000" pitchFamily="2" charset="2"/>
              <a:buChar char="ü"/>
            </a:pPr>
            <a:r>
              <a:rPr lang="be-BY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</a:t>
            </a:r>
            <a:r>
              <a:rPr lang="be-BY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осуществлению общественного контроля за соблюдением законодательства об охране труда;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ü"/>
            </a:pPr>
            <a:r>
              <a:rPr lang="be-BY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организационная </a:t>
            </a:r>
            <a:r>
              <a:rPr lang="be-BY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работа;</a:t>
            </a:r>
          </a:p>
          <a:p>
            <a:pPr marL="342900" lvl="0" indent="-342900" algn="just" eaLnBrk="0" hangingPunct="0">
              <a:buFont typeface="Wingdings" panose="05000000000000000000" pitchFamily="2" charset="2"/>
              <a:buChar char="ü"/>
            </a:pPr>
            <a:r>
              <a:rPr lang="be-BY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культурно-массовая</a:t>
            </a:r>
            <a:r>
              <a:rPr lang="be-BY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физкультурно-оздоровительная, спортивно-массовая работа;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be-BY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нформационная </a:t>
            </a:r>
            <a:r>
              <a:rPr lang="be-BY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be-BY" b="1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900"/>
              </a:lnSpc>
            </a:pPr>
            <a:endParaRPr lang="be-BY" sz="1900" cap="all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8404" y="438618"/>
            <a:ext cx="7307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Содержание отчетного доклада</a:t>
            </a:r>
            <a:endParaRPr lang="ru-RU" sz="4000" b="1" cap="none" spc="0" dirty="0">
              <a:ln w="13462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47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2450"/>
            <a:ext cx="9144000" cy="6860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95" y="96989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03604" y="1365212"/>
            <a:ext cx="7960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Организовываем оповещение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 профсоюза (делегатов конференции) о предстоящем отчетно-выборном собрании (конференции), использовать для этого наглядную агитацию, местное радиовещание и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печать</a:t>
            </a:r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553" y="4709540"/>
            <a:ext cx="796045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lvl="1" indent="452438" algn="just"/>
            <a:endParaRPr lang="ru-RU" b="1" i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452438" algn="just"/>
            <a:r>
              <a:rPr lang="ru-RU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П.33 Устава: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Повестка дня и дата проведения собрания, конференции, съезда доводятся до сведения делегатов в сроки, необходимые для их своевременного оповещения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452438" algn="just"/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3" y="3131492"/>
            <a:ext cx="7796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оповещении указываются повестка дня, дата, время и место проведения собрания,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7342" y="481971"/>
            <a:ext cx="31908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Оповещение </a:t>
            </a:r>
            <a:endParaRPr lang="ru-RU" sz="4000" b="1" cap="none" spc="0" dirty="0">
              <a:ln w="13462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37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30336"/>
            <a:ext cx="9181168" cy="688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/>
          <a:srcRect t="7349"/>
          <a:stretch/>
        </p:blipFill>
        <p:spPr>
          <a:xfrm>
            <a:off x="592062" y="25596"/>
            <a:ext cx="8085735" cy="5170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/>
          <a:srcRect b="76823"/>
          <a:stretch/>
        </p:blipFill>
        <p:spPr>
          <a:xfrm>
            <a:off x="592062" y="5196202"/>
            <a:ext cx="8097138" cy="15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797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-252536" y="-30336"/>
            <a:ext cx="9649072" cy="688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95" y="96989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09092" y="332656"/>
            <a:ext cx="84833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44450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Повестка дня отчетно-выборного собрания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конференции):</a:t>
            </a:r>
          </a:p>
          <a:p>
            <a:pPr marL="542925" lvl="0" indent="-357188">
              <a:lnSpc>
                <a:spcPts val="16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отчете профсоюзного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первичной профсоюзной организации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 ________________  за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с 00.00.2019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00.00.2024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2925">
              <a:lnSpc>
                <a:spcPts val="1600"/>
              </a:lnSpc>
            </a:pPr>
            <a:endParaRPr lang="ru-RU" sz="1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>
              <a:lnSpc>
                <a:spcPts val="1600"/>
              </a:lnSpc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ФИО, председателя первичной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профсоюзной организации. </a:t>
            </a:r>
          </a:p>
          <a:p>
            <a:pPr marL="542925" indent="-357188">
              <a:lnSpc>
                <a:spcPts val="1600"/>
              </a:lnSpc>
              <a:buFont typeface="+mj-lt"/>
              <a:buAutoNum type="arabicPeriod" startAt="2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отчете ревизионной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 первичной профсоюзной организации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 ________________  за период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00.00.2019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00.00.2024.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357188">
              <a:lnSpc>
                <a:spcPts val="1600"/>
              </a:lnSpc>
            </a:pPr>
            <a:endParaRPr lang="ru-RU" sz="1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>
              <a:lnSpc>
                <a:spcPts val="1600"/>
              </a:lnSpc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ФИО,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 ревизионной комиссии первичной профсоюзной организации. </a:t>
            </a:r>
          </a:p>
          <a:p>
            <a:pPr marL="542925" lvl="0" indent="-357188">
              <a:lnSpc>
                <a:spcPts val="1600"/>
              </a:lnSpc>
              <a:buFont typeface="+mj-lt"/>
              <a:buAutoNum type="arabicPeriod" startAt="3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председателя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профсоюзной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_________.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357188">
              <a:lnSpc>
                <a:spcPts val="1600"/>
              </a:lnSpc>
              <a:buFont typeface="+mj-lt"/>
              <a:buAutoNum type="arabicPeriod" startAt="3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заместителя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 первичной профсоюзной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______________.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357188">
              <a:lnSpc>
                <a:spcPts val="1600"/>
              </a:lnSpc>
              <a:buFont typeface="+mj-lt"/>
              <a:buAutoNum type="arabicPeriod" startAt="3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профсоюзного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комитета.</a:t>
            </a:r>
          </a:p>
          <a:p>
            <a:pPr marL="542925" indent="-357188">
              <a:lnSpc>
                <a:spcPts val="1600"/>
              </a:lnSpc>
              <a:buFont typeface="+mj-lt"/>
              <a:buAutoNum type="arabicPeriod" startAt="3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избрании  ревизионной комиссии.</a:t>
            </a:r>
          </a:p>
          <a:p>
            <a:pPr marL="542925" lvl="0" indent="-357188">
              <a:lnSpc>
                <a:spcPts val="1600"/>
              </a:lnSpc>
              <a:buFont typeface="+mj-lt"/>
              <a:buAutoNum type="arabicPeriod" startAt="3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ревизионной комиссии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2925" lvl="0" indent="-357188">
              <a:lnSpc>
                <a:spcPts val="1600"/>
              </a:lnSpc>
              <a:buFont typeface="+mj-lt"/>
              <a:buAutoNum type="arabicPeriod" startAt="3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общественного(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инспектора(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 охране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труда.</a:t>
            </a:r>
          </a:p>
          <a:p>
            <a:pPr marL="542925" lvl="0" indent="-357188" algn="just">
              <a:lnSpc>
                <a:spcPts val="1600"/>
              </a:lnSpc>
              <a:buFont typeface="+mj-lt"/>
              <a:buAutoNum type="arabicPeriod" startAt="3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казначея первичной профсоюзной организации (для ППО с правами юридического лица).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357188">
              <a:lnSpc>
                <a:spcPts val="1600"/>
              </a:lnSpc>
              <a:buFont typeface="+mj-lt"/>
              <a:buAutoNum type="arabicPeriod" startAt="3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делегатов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отчетно-выборную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конференцию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Городской, районной организации Профсоюза (прописываем полностью название конференции).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352425" algn="just">
              <a:lnSpc>
                <a:spcPts val="16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Об избрании делегатов на отчетно-выборные конференции районных, городских объединений профсоюза (для ППО, расположенных на территории соответствующего района (города), но не находящихся на их профсоюзном обслуживании).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>
              <a:lnSpc>
                <a:spcPts val="1600"/>
              </a:lnSpc>
            </a:pPr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решению вышестоящих профсоюзных органов на собрании могут быть выдвинуты представители организации в состав руководящего районного (городского) профсоюзного органа. Тогда этот вопрос включается в повестку дня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43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30336"/>
            <a:ext cx="9181168" cy="688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95" y="96989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69772" y="980728"/>
            <a:ext cx="78582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П.13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Собрание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считается правомочным, если в нем участвуют более половины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работающих (обучающихся)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членов профсоюза, состоящих на учете в первичной профсоюзной организации, если иное не определено уставами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П.14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съезд считаются правомочными при участии в них не менее 2/3 делегатов, если иное не определено уставами.</a:t>
            </a:r>
          </a:p>
          <a:p>
            <a:pPr lvl="0" algn="just"/>
            <a:endParaRPr lang="ru-RU" dirty="0"/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0743" y="4365104"/>
            <a:ext cx="7848872" cy="1938992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lvl="1" algn="just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П.34 Устава: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Профсоюзные собрания считаются правомочными, если в их работе участвует более половины работающих (обучающихся), состоящих на учете в соответствующей организационной структуре.</a:t>
            </a:r>
          </a:p>
          <a:p>
            <a:pPr indent="449263"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и съезды считаются правомочными при участии в их работе не менее двух третей избранных делегатов.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93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30336"/>
            <a:ext cx="9181168" cy="688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942" y="188646"/>
            <a:ext cx="641420" cy="853773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23528" y="1397041"/>
            <a:ext cx="82642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1" indent="-271463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Устав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Белорусского профессионального союза работников образования и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науки (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и дополнения в Устав внесены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 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Пленумом Центрального комитета 26.10.2023 г.)</a:t>
            </a:r>
            <a:endParaRPr lang="ru-RU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71463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Президиума  Совета ФПБ от </a:t>
            </a:r>
            <a:r>
              <a:rPr lang="be-BY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22.09.2023 №214 «О проведении отчетно-выборной кампании в Федерации профсоюзов Беларуси, членских организациях ФПБ, их организационных структурах в 2024-2025 годах</a:t>
            </a:r>
            <a:r>
              <a:rPr lang="be-BY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49263" indent="-271463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проведению отчетов и выборов профсоюзных органов,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ревизионных комиссий, их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руководителей,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утвержденная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Президиума Совета ФПБ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28.07.2023 №168.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71463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Президиума  Центрального комитета Белорусского профессионального союза работников образования и науки от 10.10.2023 №13/1102 «</a:t>
            </a:r>
            <a:r>
              <a:rPr lang="be-BY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отчетно-выборной кампании в Белорусском профессиональном союзе работников образования и науки, его организационных структурах в 2024 году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marL="449263" indent="-271463" algn="just">
              <a:buFont typeface="Wingdings" panose="05000000000000000000" pitchFamily="2" charset="2"/>
              <a:buChar char="§"/>
            </a:pP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618" y="290931"/>
            <a:ext cx="7727931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1" indent="709613" algn="just">
              <a:lnSpc>
                <a:spcPts val="2200"/>
              </a:lnSpc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Изучаем документы, которыми </a:t>
            </a:r>
          </a:p>
          <a:p>
            <a:pPr marL="95250" lvl="1" algn="just">
              <a:lnSpc>
                <a:spcPts val="2200"/>
              </a:lnSpc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необходимо руководствоваться при проведении отчетов и выборов профсоюзных органов, их руководителей:</a:t>
            </a:r>
          </a:p>
          <a:p>
            <a:pPr marL="450850" lvl="1" algn="just">
              <a:lnSpc>
                <a:spcPts val="2200"/>
              </a:lnSpc>
            </a:pP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78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30336"/>
            <a:ext cx="9181168" cy="688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95" y="96989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53432" y="409652"/>
            <a:ext cx="796045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1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П.15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Явка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собрания, делегатов конференции, съезда,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приглашенных фиксируется путем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оформления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листа регистрации с проставлением подписи.</a:t>
            </a:r>
          </a:p>
          <a:p>
            <a:pPr lvl="0" algn="just">
              <a:lnSpc>
                <a:spcPts val="21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П.16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заседаний высших органов выдаются:</a:t>
            </a:r>
          </a:p>
          <a:p>
            <a:pPr indent="449263" algn="just">
              <a:lnSpc>
                <a:spcPts val="2100"/>
              </a:lnSpc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 собрания - карточки для голосования (при</a:t>
            </a:r>
          </a:p>
          <a:p>
            <a:pPr algn="just">
              <a:lnSpc>
                <a:spcPts val="2100"/>
              </a:lnSpc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необходимости);</a:t>
            </a:r>
          </a:p>
          <a:p>
            <a:pPr indent="449263" algn="just">
              <a:lnSpc>
                <a:spcPts val="2100"/>
              </a:lnSpc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делегатам конференции в первичной профсоюзной организации, цеховой организации - удостоверения;</a:t>
            </a:r>
          </a:p>
          <a:p>
            <a:pPr indent="449263" algn="just">
              <a:lnSpc>
                <a:spcPts val="2100"/>
              </a:lnSpc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делегатам конференции, съезда (за исключением первичной профсоюзной организации) - удостоверения и мандаты.</a:t>
            </a:r>
          </a:p>
          <a:p>
            <a:pPr lvl="0" algn="just">
              <a:lnSpc>
                <a:spcPts val="21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П.17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невозможности объявления перерыва в работе конференции, съезда удостоверения и мандаты могут выдаваться делегатам одновременно при регистрации.</a:t>
            </a:r>
          </a:p>
          <a:p>
            <a:pPr lvl="0" algn="just">
              <a:lnSpc>
                <a:spcPts val="2100"/>
              </a:lnSpc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собрании голосование осуществляется путем поднятия рук или карточек для голосования.</a:t>
            </a:r>
          </a:p>
          <a:p>
            <a:pPr lvl="0" algn="just">
              <a:lnSpc>
                <a:spcPts val="2100"/>
              </a:lnSpc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конференции, съезде голосование осуществляется путем поднятия удостоверений, мандатов (в первичных профсоюзных организациях - удостоверений).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81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-54206" y="-30336"/>
            <a:ext cx="9181168" cy="688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95" y="96989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43989" y="2129418"/>
            <a:ext cx="7960459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П.21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ведения собрания,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открытым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голосованием избираются следующие рабочие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органы: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/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собраниях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президиум, секретариат (секретарь), редакционная (при необходимости), счетная комиссии;</a:t>
            </a:r>
          </a:p>
          <a:p>
            <a:pPr indent="449263" algn="just"/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конференциях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президиум, секретариат (секретарь), мандатная, редакционная, счетная комиссии.</a:t>
            </a:r>
          </a:p>
          <a:p>
            <a:pPr indent="449263" algn="just"/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Количественный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персональный состав рабочих органов определяется и избирается собранием (из числа его участников), конференцией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числа делегатов).</a:t>
            </a:r>
          </a:p>
          <a:p>
            <a:pPr lvl="0" algn="just">
              <a:lnSpc>
                <a:spcPts val="2100"/>
              </a:lnSpc>
            </a:pP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2945" y="326266"/>
            <a:ext cx="7662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РАБОЧИЕ ОРГАНЫ СОБРАНИЯ,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КОНФЕРЕНЦИИ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67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-54206" y="-30336"/>
            <a:ext cx="9181168" cy="688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95" y="96989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43989" y="182103"/>
            <a:ext cx="78884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П.22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малочисленных первичных профсоюзных организациях, цеховых организациях, профгруппах для ведения собрания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избираются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председательствующий и секретарь собрания, президиум (при необходимости).</a:t>
            </a:r>
          </a:p>
          <a:p>
            <a:pPr indent="536575" algn="just">
              <a:lnSpc>
                <a:spcPts val="2000"/>
              </a:lnSpc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Подсчет результатов голосования собрание может поручить председательствующему (президиуму, при его наличии) или одному из членов профсоюза, участнику собрания. Установленные результаты голосования заносятся в протокол собрания.</a:t>
            </a:r>
          </a:p>
          <a:p>
            <a:pPr lvl="0" algn="just">
              <a:lnSpc>
                <a:spcPts val="2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П.23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Собрание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открытым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голосованием утверждает повестку дня и регламент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(порядок) своей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работы.</a:t>
            </a:r>
          </a:p>
          <a:p>
            <a:pPr lvl="0" algn="just">
              <a:lnSpc>
                <a:spcPts val="2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П.24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Открывает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ведет собрание, конференцию, съезд - председатель профоргана, а в случае отсутствия - лицо, на которое возложено исполнение его обязанностей.</a:t>
            </a:r>
          </a:p>
          <a:p>
            <a:pPr lvl="0" algn="just">
              <a:lnSpc>
                <a:spcPts val="2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П.25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Председательствующий собрания, конференции определяется собранием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конференцией.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2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П.26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президиум собрания, конференции допускается приглашаются представители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вышестоящих профсоюзных органов, иных организаций.</a:t>
            </a:r>
          </a:p>
          <a:p>
            <a:pPr algn="just">
              <a:lnSpc>
                <a:spcPts val="2000"/>
              </a:lnSpc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Приглашенные лица принимают участие в собрании, конференции, съезде без права голоса.</a:t>
            </a:r>
          </a:p>
        </p:txBody>
      </p:sp>
    </p:spTree>
    <p:extLst>
      <p:ext uri="{BB962C8B-B14F-4D97-AF65-F5344CB8AC3E}">
        <p14:creationId xmlns:p14="http://schemas.microsoft.com/office/powerpoint/2010/main" xmlns="" val="94133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-54206" y="-30336"/>
            <a:ext cx="9181168" cy="688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95" y="96989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2152" y="597676"/>
            <a:ext cx="78884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П.29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Секретариат (секретарь):</a:t>
            </a:r>
          </a:p>
          <a:p>
            <a:pPr indent="449263" algn="just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организует ведение протокола (при необходимости стенограммы); </a:t>
            </a:r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/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необходимыми материалами участников, делегатов, рабочие органы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449263" algn="just"/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президиуму список записавшихся для выступлений с учетом времени подачи записок;</a:t>
            </a:r>
          </a:p>
          <a:p>
            <a:pPr indent="449263" algn="just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и обобщает поступающие вопросы, заявления, справки, замечания, предложения и представляет их президиуму; тиражирует документы (при необходимости).</a:t>
            </a:r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П.31 Инструкции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Редакционная комиссия обобщает, обсуждает документы собрания,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вносит поправки в проекты решений и других документов.</a:t>
            </a:r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П.32 Инструкции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решению собрания, конференции в первичных профсоюзных организациях функции редакционной комиссии может выполнять президиум собрания, конференции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16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-54206" y="-30336"/>
            <a:ext cx="9181168" cy="688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95" y="96989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3" y="1340768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П.33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Счетная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комиссия:</a:t>
            </a:r>
          </a:p>
          <a:p>
            <a:pPr indent="449263" algn="just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подсчет голосов;</a:t>
            </a:r>
          </a:p>
          <a:p>
            <a:pPr indent="449263" algn="just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информирует участников собрания, делегатов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голосования по вопросам повестки дня.</a:t>
            </a:r>
          </a:p>
          <a:p>
            <a:pPr indent="449263" algn="just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тайного голосования обеспечивает условия для проведения тайного голосования, подготавливает и выдает бюллетени, разъясняет порядок проведения голосования, информирует о результатах голосования.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82913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20194"/>
            <a:ext cx="9144000" cy="68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68" y="181323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367"/>
            <a:ext cx="8424863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9137" y="2272061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П.81 Инструкции.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 избранием профоргана, ревизионной комиссии собрание, 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конференция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устанавливает его количественный 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342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20194"/>
            <a:ext cx="9144000" cy="68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68" y="181323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4525" y="1689323"/>
            <a:ext cx="82749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3538" algn="just">
              <a:lnSpc>
                <a:spcPts val="2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П.39 Инструкции.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Выборы профсоюзных органов, ревизионных комиссий проводятся после заслушивания и обсуждения собранием,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конференцией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отчетов соответствующего профоргана, ревизионной комиссии (ревизора) и принятия по ним решений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3538" algn="just">
              <a:lnSpc>
                <a:spcPts val="2000"/>
              </a:lnSpc>
            </a:pP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П.43 Инструкции.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выборах профорганов, ревизионных комиссий проводится широкое обсуждение кандидатур, соблюдается принцип систематического обновления состава профоргана, ревизионных комиссий, сохранения преемственности.</a:t>
            </a:r>
          </a:p>
          <a:p>
            <a:pPr indent="449263" algn="just">
              <a:lnSpc>
                <a:spcPts val="2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П.44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собрания (конференции), связанные с определением количественного состава, выдвижением и обсуждением кандидатур в состав  профоргана, принимается открытым голосованием.</a:t>
            </a:r>
          </a:p>
          <a:p>
            <a:pPr indent="449263" algn="just">
              <a:lnSpc>
                <a:spcPts val="2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П.47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выборе непосредственно на собраниях (конференциях) кандидатуры в состав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профорганов, ревизионных комиссий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выдвигаться участниками собраний, делегатами конференций.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6393" y="293702"/>
            <a:ext cx="77779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Избрание профсоюзных комитетов, ревизионных комиссий</a:t>
            </a:r>
            <a:endParaRPr lang="ru-RU" sz="3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1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20194"/>
            <a:ext cx="9144000" cy="68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68" y="181323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9137" y="404664"/>
            <a:ext cx="789969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П.48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 член профсоюза, являющийся участником собрания, делегатом конференции вправе выдвинуть свою кандидатуру в состав избираемого профоргана,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ревизионных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комиссий. </a:t>
            </a: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П.49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профоргана, ревизионных комиссий могут быть выдвинуты кандидатуры из числа членов профсоюза, отсутствующих на собрании, не являющихся делегатами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П.50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прекращении выдвижения кандидатур принимается собранием,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конференцией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открытым голосованием.</a:t>
            </a: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П.51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кандидатуры, выдвинутые в состав профорганов, ревизионных комиссий, их руководителями, обсуждаются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пофамильно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алфавитном порядке. Каждый участник собрания, делегат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право отвода кандидатов и высказывания мнения о любом из них. Решение о прекращении обсуждения той или иной кандидатуры принимается собранием,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конференцией открытым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голосованием.</a:t>
            </a:r>
          </a:p>
          <a:p>
            <a:pPr indent="449263" algn="just"/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/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20194"/>
            <a:ext cx="9144000" cy="68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68" y="181323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2151" y="814132"/>
            <a:ext cx="789969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П.52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обсуждения кандидатур, по которым поступили отводы, в каждом случае открытым голосованием решается вопрос о том, включать или не включать данную кандидатуру в список для голосования. При самоотводе кандидатура не обсуждается и не включается в список для проведения выборов. Кандидатуры, против которых отводов не поступало, включаются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голосования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список для проведения выборов.</a:t>
            </a: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П.53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Членами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ревизионных комиссий не могут быть избраны лица, являющиеся членами соответствующих профорганов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П.55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руководителям профорганов относятся председатели, их заместители, а в малочисленных первичных профсоюзных организациях - председатель (профорганизатор).</a:t>
            </a:r>
          </a:p>
          <a:p>
            <a:pPr indent="449263" algn="just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руководителям ревизионных комиссий относятся председатели, их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заместители.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3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20194"/>
            <a:ext cx="9144000" cy="68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68" y="181323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4771" y="623195"/>
            <a:ext cx="789969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2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П.58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 избрание руководителями профорганов лиц, являющихся руководителями, заместителями руководителей, главными бухгалтерами соответствующих организаций.</a:t>
            </a:r>
          </a:p>
          <a:p>
            <a:pPr algn="just">
              <a:lnSpc>
                <a:spcPts val="22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П.59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Избранный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профоргана является членом соответствующего профоргана и руководителем профсоюзной организации.</a:t>
            </a:r>
          </a:p>
          <a:p>
            <a:pPr lvl="0" algn="just">
              <a:lnSpc>
                <a:spcPts val="22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П.61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Председатели ревизионных комиссий (ревизоры) избираются, как правило, непосредственно участниками собраний, делегатами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конференций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по их поручению на заседаниях ревизионных комиссий, если иное не предусмотрено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уставами.</a:t>
            </a:r>
          </a:p>
          <a:p>
            <a:pPr lvl="0" algn="just">
              <a:lnSpc>
                <a:spcPts val="22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П.62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 смене  руководителя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профоргана осуществляется прием-передача дел, имущества и денежных средств профсоюзной организации по акту. Акт составляется комиссией, подписывается бывшим и избранным руководителями, членами этой комиссии и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профорганом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2200"/>
              </a:lnSpc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 хранится в соответствии со сроками, установленными в номенклатуре дел профсоюзной организации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2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30336"/>
            <a:ext cx="9181168" cy="688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03" y="142191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39896" y="425957"/>
            <a:ext cx="8290672" cy="6414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Президиума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Гродненского областного комитета Белорусского профессионального союза работников образования и науки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от17.10.2023 №216 «</a:t>
            </a:r>
            <a:r>
              <a:rPr lang="be-BY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отчетно-выборной кампании в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Гродненской областной организации </a:t>
            </a:r>
            <a:r>
              <a:rPr lang="be-BY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Белорусско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be-BY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профессионально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be-BY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союза работников образования и науки в 2024 </a:t>
            </a:r>
            <a:r>
              <a:rPr lang="be-BY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году». 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Президиума вышестоящей профсоюзной организации (райкома, горкома) о проведении отчетно-выборной кампании организационными структурами районной, городской организаций  Белорусского профессионального союза работников образования и науки в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году.</a:t>
            </a:r>
          </a:p>
          <a:p>
            <a:pPr marL="342900" lvl="1" indent="-342900" algn="just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Концепция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кадровой политики ФПБ, утвержденная Постановлением </a:t>
            </a: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Пленума Совета ФПБ от 05.07.2018 №2.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alt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Президиума Совета ФПБ от 09.11.2018 </a:t>
            </a:r>
            <a:r>
              <a:rPr lang="ru-RU" alt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№270 «</a:t>
            </a:r>
            <a:r>
              <a:rPr lang="ru-RU" alt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комплекса мер по реализации Концепции кадровой политики Федерации профсоюзов Беларуси</a:t>
            </a:r>
            <a:r>
              <a:rPr lang="ru-RU" alt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ts val="2100"/>
              </a:lnSpc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Положение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порядке выдвижения кандидатур, предлагаемых к избранию на руководящие должности отраслевых профсоюзов и их организационных структур, утвержденное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Президиума Совета ФПБ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декабре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  </a:t>
            </a:r>
          </a:p>
          <a:p>
            <a:pPr marL="0" lvl="1" algn="just"/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68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20194"/>
            <a:ext cx="9144000" cy="68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68" y="181323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2151" y="1859734"/>
            <a:ext cx="78996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П.77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Выборы профорганов, ревизионных комиссий, их руководителей проводятся открытым голосованием, если большинством голосов участников собрания, делегатов конференции, съезда не принято решение о проведении тайного голосования.</a:t>
            </a: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П.78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открытом голосовании результаты подсчета голосов фиксируются в протоколе собрания,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П.79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тайном голосовании решения счетной комиссии принимаются большинством голосов ее членов. Член комиссии, имеющий по какому-либо вопросу особое мнение, может изложить его в письменном виде и приложить к протоколу комиссии, что доводится председателем счетной комиссии до сведения собрания, конференции, съезда.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3677" y="155134"/>
            <a:ext cx="77779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 голосования при избрании профорганов, ревизионных комиссий, их руководителей</a:t>
            </a:r>
            <a:endParaRPr lang="ru-RU" sz="3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8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20194"/>
            <a:ext cx="9144000" cy="68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68" y="181323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2151" y="623195"/>
            <a:ext cx="78996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П.80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голосовании по выборам профорганов, ревизионных комиссий принимают участие только участники собрания, делегаты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П.81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избранием профоргана, ревизионной комиссии собрание,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устанавливает его количественный состав.</a:t>
            </a: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П.82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Голосование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персонально по каждой кандидатуре из утвержденного списка, если иное решение не принято собранием,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конференцией.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голосовании по каждой кандидатуре счетная комиссия проводит подсчет голосов "за", "против", "воздержались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indent="363538" algn="just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результате голосования требуемое число голосов набрало большее число кандидатур, чем установлено собранием,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конференцией,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избранными считаются кандидаты, набравшие наибольшее число голосов</a:t>
            </a:r>
            <a:r>
              <a:rPr lang="ru-RU" dirty="0"/>
              <a:t>.</a:t>
            </a:r>
          </a:p>
          <a:p>
            <a:pPr indent="363538" algn="just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0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20194"/>
            <a:ext cx="9144000" cy="68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68" y="181323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9842" y="606945"/>
            <a:ext cx="7899697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П.83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результате голосования в состав профоргана, ревизионной комиссии избрано меньше его членов, чем было установлено, то собрание,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открытым голосованием может принять решение об утверждении состава профоргана, ревизионной комиссии в количестве, соответствующем результатам голосования.</a:t>
            </a:r>
          </a:p>
          <a:p>
            <a:pPr indent="449263" algn="just">
              <a:lnSpc>
                <a:spcPts val="2200"/>
              </a:lnSpc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собрание,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 решение об оставлении определенного количественного состава профоргана, ревизионной комиссии следует провести избрание членов профоргана, ревизионной комиссии до установленного количественного состава.</a:t>
            </a:r>
          </a:p>
          <a:p>
            <a:pPr algn="just">
              <a:lnSpc>
                <a:spcPts val="22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П.84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выборах руководителя профоргана, ревизионной комиссии каждый участник собрания, делегат конференции, съезда имеет право в ходе голосования отдать свой голос не более чем одному из кандидатов, включенных в список для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голосования.</a:t>
            </a:r>
          </a:p>
          <a:p>
            <a:pPr indent="449263" algn="just">
              <a:lnSpc>
                <a:spcPts val="2200"/>
              </a:lnSpc>
            </a:pP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в списке двух и более кандидатур для избрания руководителя профоргана, ревизионной комиссии, счетная комиссия подсчитывает голоса поданные "за" и "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 всех".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20194"/>
            <a:ext cx="9144000" cy="68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68" y="181323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9137" y="375937"/>
            <a:ext cx="7899697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П.85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выборах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 профоргана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ревизионной комиссии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избранным считается кандидат, набравший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голосования более половины голосов участников собрания, делегатов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конференции.</a:t>
            </a: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П.86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избрания руководителя профоргана из двух и более кандидатур, если ни один из кандидатов в результате голосования не набрал более половины голосов, проводится повторное голосование по двум кандидатурам, набравшим наибольшее число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голосов.</a:t>
            </a:r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П.87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выборах профоргана, ревизионной комиссии избранными считаются кандидаты, набравшие в результате голосования более половины голосов участников собрания, делегатов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П.88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наличии в списке только одной кандидатуры для избрания руководителя профоргана, ревизионной комиссии счетная комиссия подсчитывает голоса, поданные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"за", "против", "воздержались".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подсчета голосов доводятся до сведения участников собрания, делегатов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8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20194"/>
            <a:ext cx="9144000" cy="68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68" y="181323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610135"/>
            <a:ext cx="78996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П.90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Подсчет голосов при тайном голосовании проводит избранная собранием,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конференцией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счетная комиссия.</a:t>
            </a: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П.91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проведении тайного голосования председатель счетной комиссии разъясняет участникам собрания, делегатам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тайного голосования, который утверждается собранием,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конференцией.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П.92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счетной комиссии при тайном голосовании избирают председателя и секретаря, о чем составляется протокол, который доводится до сведения собрания,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тайного голосования оформляется протокол счетной комиссии.</a:t>
            </a: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П.93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Счетная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подготавливает бюллетени для тайного голосования, опечатывает ящики для голосования и устанавливает их таким образом, чтобы создать все необходимые условия для обеспечения тайного голосования.</a:t>
            </a:r>
          </a:p>
          <a:p>
            <a:pPr algn="just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20194"/>
            <a:ext cx="9144000" cy="6837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5" y="260648"/>
            <a:ext cx="8208912" cy="673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900"/>
              </a:lnSpc>
            </a:pPr>
            <a:r>
              <a:rPr lang="ru-RU" sz="19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П.94 </a:t>
            </a:r>
            <a:r>
              <a:rPr lang="ru-RU" sz="19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 тайном голосовании используются только подготовленные счетной комиссией бюллетени, которые подписываются членами счетной комиссии.</a:t>
            </a:r>
          </a:p>
          <a:p>
            <a:pPr indent="449263" algn="just">
              <a:lnSpc>
                <a:spcPts val="1900"/>
              </a:lnSpc>
            </a:pPr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Счетная комиссия выдает один экземпляр бюллетеня каждому участнику собрания по предъявлению документа, удостоверяющего личность (либо иного документа, удостоверяющего личность), делегату </a:t>
            </a:r>
            <a:r>
              <a:rPr lang="ru-RU" sz="19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</a:t>
            </a:r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мандата (в первичной профсоюзной организации - удостоверения). В списке регистрации делается отметка о том, что участник собрания, делегат конференции, съезда принял участие в голосовании, и ставится его личная подпись.</a:t>
            </a:r>
          </a:p>
          <a:p>
            <a:pPr indent="449263" algn="just">
              <a:lnSpc>
                <a:spcPts val="1900"/>
              </a:lnSpc>
            </a:pPr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участник собрания, делегат </a:t>
            </a:r>
            <a:r>
              <a:rPr lang="ru-RU" sz="19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</a:t>
            </a:r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считает, что при заполнении бюллетеня допустил ошибку, он вправе обратиться в счетную комиссию с просьбой выдать ему новый бюллетень взамен испорченного. При этом счетная комиссия выдает новый бюллетень, делает отметку "выдан новый бюллетень взамен испорченного" в списке напротив соответствующей фамилии и расписывается. На испорченном бюллетене делается запись </a:t>
            </a:r>
            <a:r>
              <a:rPr lang="ru-RU" sz="19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"бюллетень испорчен",</a:t>
            </a:r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которая заверяется членом счетной комиссии.</a:t>
            </a:r>
          </a:p>
          <a:p>
            <a:pPr indent="449263" algn="just">
              <a:lnSpc>
                <a:spcPts val="1900"/>
              </a:lnSpc>
            </a:pPr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окончания голосования перед вскрытием ящика для голосования все испорченные бюллетени, а также невостребованные бюллетени погашаются, о чем составляется акт счетной комиссии.</a:t>
            </a:r>
          </a:p>
          <a:p>
            <a:pPr indent="363538" algn="just">
              <a:lnSpc>
                <a:spcPts val="1900"/>
              </a:lnSpc>
            </a:pPr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голосования счетная комиссия вскрывает ящик для голосования и проводит подсчет голосов.</a:t>
            </a:r>
          </a:p>
          <a:p>
            <a:pPr algn="just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1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20194"/>
            <a:ext cx="9144000" cy="6837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5" y="260648"/>
            <a:ext cx="8208912" cy="659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1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П.95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Недействительными считаются бюллетени:</a:t>
            </a:r>
          </a:p>
          <a:p>
            <a:pPr indent="449263" algn="just">
              <a:lnSpc>
                <a:spcPts val="2100"/>
              </a:lnSpc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неустановленной формы;</a:t>
            </a:r>
          </a:p>
          <a:p>
            <a:pPr indent="449263" algn="just">
              <a:lnSpc>
                <a:spcPts val="2100"/>
              </a:lnSpc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которым невозможно установить волеизъявление голосовавших, а при выборах руководителей - бюллетени, в которых оставлено более одного кандидата.</a:t>
            </a:r>
          </a:p>
          <a:p>
            <a:pPr lvl="0" algn="just">
              <a:lnSpc>
                <a:spcPts val="21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П.96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голосование проводится только по кандидатурам, выдвинутым, обсужденным и внесенным в бюллетени для голосования, дополнительно внесенные делегатами кандидатуры счетной комиссией не рассматриваются и в протоколы не вносятся.</a:t>
            </a:r>
          </a:p>
          <a:p>
            <a:pPr lvl="0" algn="just">
              <a:lnSpc>
                <a:spcPts val="21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П.97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проведении тайного голосования счетная комиссия докладывает собранию, конференции, съезду результаты голосования. Протокол счетной комиссии о результатах голосования утверждается собранием, конференцией, съездом. Решение считается принятым, если за него проголосовало более половины участников собрания, делегатов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21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П.98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Бюллетени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тайного голосования, списки кандидатов, выдвинутых руководителями, а также в состав профоргана, ревизионной комиссии хранятся в соответствующей профсоюзной организации в течение срока полномочий профоргана.</a:t>
            </a:r>
          </a:p>
          <a:p>
            <a:pPr algn="just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3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30336"/>
            <a:ext cx="9181168" cy="6888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/>
          <a:srcRect t="25294" b="5010"/>
          <a:stretch/>
        </p:blipFill>
        <p:spPr>
          <a:xfrm>
            <a:off x="505001" y="1052736"/>
            <a:ext cx="8198319" cy="4248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/>
          <a:srcRect l="2133" t="4196" r="1690"/>
          <a:stretch/>
        </p:blipFill>
        <p:spPr>
          <a:xfrm>
            <a:off x="527832" y="5301208"/>
            <a:ext cx="8167666" cy="131775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66"/>
            <a:ext cx="8091756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763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75"/>
            <a:ext cx="91821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1379722"/>
              </p:ext>
            </p:extLst>
          </p:nvPr>
        </p:nvGraphicFramePr>
        <p:xfrm>
          <a:off x="-396552" y="260648"/>
          <a:ext cx="7995047" cy="590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702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30336"/>
            <a:ext cx="9181168" cy="68883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16824" y="1033064"/>
            <a:ext cx="9577646" cy="239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34552" y="2357948"/>
            <a:ext cx="9960994" cy="4389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389108" y="2489023"/>
            <a:ext cx="10115550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34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30336"/>
            <a:ext cx="9181168" cy="688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03" y="142191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38156" y="1556792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lvl="0" indent="-38099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Комплекс мер </a:t>
            </a:r>
            <a:r>
              <a:rPr lang="ru-RU" alt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Концепции кадровой политики ФПБ </a:t>
            </a:r>
            <a:r>
              <a:rPr lang="ru-RU" alt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редакции </a:t>
            </a:r>
            <a:r>
              <a:rPr lang="ru-RU" alt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Постановления Президиума Совета ФПБ </a:t>
            </a:r>
            <a:r>
              <a:rPr lang="ru-RU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29.03.2019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№70</a:t>
            </a:r>
            <a:r>
              <a:rPr lang="ru-RU" alt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постановление Президиума Совета ФПБ </a:t>
            </a:r>
            <a:r>
              <a:rPr lang="ru-RU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08.07.2022 № 154</a:t>
            </a:r>
            <a:r>
              <a:rPr lang="ru-RU" alt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80990" lvl="0" indent="-38099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Президиума Совета ФПБ от</a:t>
            </a:r>
            <a:b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10.12.2018 № 335 «О вопросах реализации отраслевыми профсоюзами Концепции кадровой политики Федерации профсоюзов Беларуси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24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949" y="96989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18273" y="3526322"/>
            <a:ext cx="8469331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indent="534988" algn="just">
              <a:lnSpc>
                <a:spcPts val="2100"/>
              </a:lnSpc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остановлении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Президиума вышестоящей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районной (городской) профсоюзной организации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проведении отчетно-выборной кампании организационными структурами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районной (городской) организации  профсоюза указываются сроки проведения отчетов и выборов.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97113"/>
            <a:ext cx="6048672" cy="8463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Первичные профсоюзные организации, цеховые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/>
            <a:r>
              <a:rPr lang="ru-RU" sz="9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9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250399" y="2118618"/>
            <a:ext cx="6029533" cy="1467462"/>
          </a:xfrm>
          <a:prstGeom prst="downArrow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-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 2024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(постановление 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Президиума ЦК 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10.10.2023 №13/1102 </a:t>
            </a: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1585" y="4646665"/>
            <a:ext cx="833937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1" algn="just"/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rPr>
              <a:t>П.36 отраслевого Устава: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rPr>
              <a:t>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Руководящие и ревизионные органы Профсоюза, его организационных структур являются выборными профсоюзными органами.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Сроки полномочий руководящих, ревизионного органов Профсоюза и его организационных структур не могут быть более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пяти лет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кроме руководящих органов профсоюзной группы, цеховой профсоюзной организации обучающихся - где выборы проводятся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два раза в пять лет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198"/>
            <a:ext cx="8315325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095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-233952" y="20194"/>
            <a:ext cx="9649072" cy="68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949" y="96989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1769185" cy="8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7232" y="430580"/>
            <a:ext cx="8393921" cy="57477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534988" algn="just">
              <a:lnSpc>
                <a:spcPts val="2100"/>
              </a:lnSpc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заседании профсоюзного </a:t>
            </a:r>
          </a:p>
          <a:p>
            <a:pPr indent="534988" algn="just">
              <a:lnSpc>
                <a:spcPts val="2100"/>
              </a:lnSpc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комитета:</a:t>
            </a:r>
          </a:p>
          <a:p>
            <a:pPr indent="534988" algn="just">
              <a:lnSpc>
                <a:spcPts val="2100"/>
              </a:lnSpc>
            </a:pP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100"/>
              </a:lnSpc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дата </a:t>
            </a:r>
            <a:r>
              <a:rPr lang="be-BY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отч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e-BY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тно-выборного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 </a:t>
            </a:r>
            <a:r>
              <a:rPr lang="be-BY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(конференци)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соблюдения сроков полномочий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выборного органа;</a:t>
            </a:r>
          </a:p>
          <a:p>
            <a:pPr indent="534988" algn="just">
              <a:lnSpc>
                <a:spcPts val="2100"/>
              </a:lnSpc>
            </a:pP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>
              <a:lnSpc>
                <a:spcPts val="2100"/>
              </a:lnSpc>
            </a:pPr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>
              <a:lnSpc>
                <a:spcPts val="2100"/>
              </a:lnSpc>
            </a:pP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>
              <a:lnSpc>
                <a:spcPts val="2100"/>
              </a:lnSpc>
            </a:pPr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>
              <a:lnSpc>
                <a:spcPts val="2100"/>
              </a:lnSpc>
            </a:pP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>
              <a:lnSpc>
                <a:spcPts val="21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534988" algn="just">
              <a:lnSpc>
                <a:spcPts val="2100"/>
              </a:lnSpc>
            </a:pPr>
            <a:endParaRPr lang="ru-RU" sz="1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П.6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конференции, съезды созываются по решению, если иное не определено в уставах: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вышестоящего профоргана, решение которого обязательно для всех профорганизаций;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соответствующего профоргана (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исключением малочисленных первичных профсоюзных организаций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которых высший и руководящий орган - собрание).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9239" y="2158124"/>
            <a:ext cx="8249905" cy="1280972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  <a:spcAft>
                <a:spcPts val="60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полномочий профоргана не может превышать 5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лет.</a:t>
            </a:r>
          </a:p>
          <a:p>
            <a:pPr lvl="0" algn="ctr">
              <a:lnSpc>
                <a:spcPts val="2100"/>
              </a:lnSpc>
              <a:spcAft>
                <a:spcPts val="600"/>
              </a:spcAft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Пример: отчетно-выборное собрание проходило 22 января 2019 года, сроки полномочий – до  21 января 2024 года. (не путаем избрание председателя и профоргана)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31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-233952" y="20194"/>
            <a:ext cx="9649072" cy="68378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30" y="823317"/>
            <a:ext cx="8686800" cy="912587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КОНЦЕПЦИЯ КАДРОВОЙ ПОЛИТИКИ ФПБ</a:t>
            </a:r>
            <a:br>
              <a:rPr lang="ru-RU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e-BY" sz="1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66602" y="1808227"/>
            <a:ext cx="757646" cy="1080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be-BY" sz="135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7544" y="3123656"/>
            <a:ext cx="2141698" cy="22010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ВЫДВИЖЕНИЕ КАНДИДАТУР</a:t>
            </a:r>
            <a:endParaRPr lang="be-BY" sz="1575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092280" y="1820430"/>
            <a:ext cx="757646" cy="1044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be-BY" sz="135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89901" y="1830124"/>
            <a:ext cx="757646" cy="1130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be-BY" sz="135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203847" y="3123655"/>
            <a:ext cx="2582931" cy="22010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МОЛОДЕЖИ </a:t>
            </a:r>
          </a:p>
          <a:p>
            <a:pPr algn="ctr" defTabSz="68580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35 лет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СОСТАВЕ ПРОФСОЮЗНОГО КОМИТЕТА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374215" y="3123655"/>
            <a:ext cx="2453469" cy="22010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</a:p>
          <a:p>
            <a:pPr algn="ctr" defTabSz="68580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УТВЕРЖДЕНИЕ РЕЗЕРВА КАДРОВ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70182" y="1494278"/>
            <a:ext cx="8064896" cy="16724"/>
          </a:xfrm>
          <a:prstGeom prst="line">
            <a:avLst/>
          </a:prstGeom>
          <a:ln w="508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32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0" y="-30336"/>
            <a:ext cx="9181168" cy="688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95" y="96989"/>
            <a:ext cx="469794" cy="625327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09094" y="378098"/>
            <a:ext cx="8339371" cy="3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200"/>
              </a:lnSpc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Концепция кадровой политики ФПБ (стр.3)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Opus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3988" y="779212"/>
            <a:ext cx="81044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Руководители выборных профсоюзных органов, предлагаемых для избрания, должны соответствовать требованиям: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председатели первичных, единых, объединенных профсоюзных организаций - образование не ниже среднего специального, стаж работы в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организации,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правило,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двух лет, опыт работы в составе выборного профсоюзного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учетом по прежнему месту работы) 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одного года;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председатели первичных профсоюзных организаций обучающихся учреждений высшего и среднего специального образования Республики Беларусь - образование не ниже среднего, опыт работы в составе выборного профсоюзного органа не менее одного года;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председатели вновь созданных первичных профсоюзных организаций - образование не ниже среднего специального, как правило, опыт общественной работы в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прошлом.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88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" t="8090" r="4097" b="8150"/>
          <a:stretch/>
        </p:blipFill>
        <p:spPr>
          <a:xfrm>
            <a:off x="-233952" y="20194"/>
            <a:ext cx="9649072" cy="68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949" y="96989"/>
            <a:ext cx="663938" cy="883745"/>
          </a:xfrm>
          <a:prstGeom prst="rect">
            <a:avLst/>
          </a:prstGeom>
          <a:effectLst>
            <a:glow rad="63500">
              <a:srgbClr val="FFFFFF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992" y="511255"/>
            <a:ext cx="7873161" cy="3477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534988" algn="just"/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забываем согласовать с вышестоящим органом профсоюза, нанимателем, другими заинтересованными сторонами дату проведения отчетно-выборного собрания (конференции).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e-BY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выдвигаются кандидатуры,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предлагаемые к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избранию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председателем (неосвобожденным) первичной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профсоюзной организации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заместителем председателя (неосвобожденным);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проводится конференция, то определяется норма представительства и порядок выборов делегатов на конференцию.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7729" y="3989130"/>
            <a:ext cx="8505709" cy="252028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alt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Подбор профсоюзных кадров и актива заключается в выявлении в профсоюзных организациях членов профсоюза: проявивших себя в общественной деятельности, профессионально подготовленных, авторитетных, инициативных, коммуникабельных, способных реализовать себя в новой сфере деятельности и умении грамотно представлять и защищать трудовые права и социально-экономические интересы работников, вести на равных профессиональный диалог с социальными партнерами.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64781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3312</Words>
  <Application>Microsoft Office PowerPoint</Application>
  <PresentationFormat>Экран (4:3)</PresentationFormat>
  <Paragraphs>185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5_Тема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КОНЦЕПЦИЯ КАДРОВОЙ ПОЛИТИКИ ФПБ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Гуштын П.В.</cp:lastModifiedBy>
  <cp:revision>201</cp:revision>
  <dcterms:created xsi:type="dcterms:W3CDTF">2018-12-08T14:08:54Z</dcterms:created>
  <dcterms:modified xsi:type="dcterms:W3CDTF">2023-12-19T07:06:24Z</dcterms:modified>
</cp:coreProperties>
</file>